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0" r:id="rId2"/>
    <p:sldId id="257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 lvl="0">
      <a:defRPr lang="es-MX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Sánchez" initials="GS" lastIdx="8" clrIdx="0">
    <p:extLst>
      <p:ext uri="{19B8F6BF-5375-455C-9EA6-DF929625EA0E}">
        <p15:presenceInfo xmlns:p15="http://schemas.microsoft.com/office/powerpoint/2012/main" userId="Gabriela Sá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48"/>
    <a:srgbClr val="D79638"/>
    <a:srgbClr val="B90048"/>
    <a:srgbClr val="00354C"/>
    <a:srgbClr val="971340"/>
    <a:srgbClr val="D69638"/>
    <a:srgbClr val="0B5D6C"/>
    <a:srgbClr val="005D6C"/>
    <a:srgbClr val="6B79C3"/>
    <a:srgbClr val="053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8"/>
    <p:restoredTop sz="88106" autoAdjust="0"/>
  </p:normalViewPr>
  <p:slideViewPr>
    <p:cSldViewPr snapToGrid="0" snapToObjects="1">
      <p:cViewPr>
        <p:scale>
          <a:sx n="93" d="100"/>
          <a:sy n="93" d="100"/>
        </p:scale>
        <p:origin x="1576" y="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859A6-573F-4FBE-B211-5DFD8E82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B8E5A3-380B-4D48-BF58-5D34FC596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0FE84-4D6A-42C0-B92D-F51440EA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FD206-D6EB-4C55-BADC-EC567188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A9479C-96E7-4F43-93B4-4AD362F6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93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64822-BF79-464F-A30B-4AE1D453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EA014-DF87-446B-B13A-42800BD3B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DAC48D-4016-4AFC-ACE0-FD7627BD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42BD8-784B-4716-A795-E51309D4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45CA9-F848-4E31-BB17-E4B562F2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94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8765B6-DED5-44C7-82F4-D60D27931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20204F-1384-41A9-8C33-937C5B91F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61D46-67C7-4164-B73C-9E3E9136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881D5-705A-4848-95E3-72DF6EF9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55DDD8-3DFF-436C-B1A4-2B6B6587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77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C15AB-50F4-43BE-A8B8-7AC4D031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1FFDA-7CC4-45E1-AEA5-CAF456561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6F2BB-A848-4889-8D75-3F7ED314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695031-C576-43DC-8581-F5DBEC4A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4B7498-7124-4292-A519-1F9BA115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0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01E18-F897-4201-BCBD-E093CADF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17764C-BDE7-4C90-A5F6-79F2A6D5D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18D703-EB7D-4254-A991-9B2B3D64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356CC-FDEA-4FC4-8608-5777B8B9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96C54-9E8D-4ED4-B952-89B4CCA9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80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09A30-8C28-4288-B6C2-3B9CD16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A813C4-67FF-43E3-B50C-3DC0AA684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D196F1-6E5A-499A-970C-A1C8B4212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671597-26CB-4BBD-89CA-68780139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15D766-B490-4DF4-AF84-FBD18E5C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786DF1-CABF-4096-926E-80350687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9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E2AD5-D0CF-4ECB-9E85-0083C3C2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1A919-22F6-4865-8363-EF332AE17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4A9CCC-750E-4615-8A65-768BD317F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96383-37E9-498A-8C4D-F88606AFB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5FB59F-8753-4C00-9301-ADF143959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431A0D-FD5C-474B-B6E8-EF7E11BF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0B431C-E966-4E26-8B1D-230FCE9D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5CA63E-C72F-4E1A-BE99-EFE80F16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7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4DAE9-B084-44BD-94CA-51D5AD3E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A0F751-D995-4307-91B3-3B97A1E7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BA9152-D059-45D7-AFA0-11D749A8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C499EA-1192-4732-959C-553659C0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89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B4A898-26EF-4D61-8EC8-FD7CF320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F4DC93-5579-4F20-946E-272F941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65265E-1540-4FD0-8DB8-60FC1CC4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92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3C885-D22C-43AD-A349-7F5071D1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49C253-AE46-4C2B-84DB-D00F5E87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0E8579-D689-49E3-8844-DFC144559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41FCA-BFBD-42CF-B62E-02D2BE8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16C920-8D7E-43A4-9FD0-34DDF021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44EA9-F11A-4A78-AE3A-8D9D50C6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78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6F27B-8E6D-4565-814A-526F4602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6516AA-CD44-4C3E-9A83-8008EA9C4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BF82F-6950-48E4-B250-C76A4D06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2A080-FA91-4DCE-A34D-A1906E46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E382D2-9D5C-400E-8E78-78DEB580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050844-5AA3-4B05-A0ED-DD169975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7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CB6B92-720A-4422-8810-7B0D68BD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AC7E85-DACE-472A-8EC5-F6F64CBA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84D378-AA6C-4553-AB30-504D75E5F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1D7D-980C-4792-998D-00694865AC81}" type="datetimeFigureOut">
              <a:rPr lang="es-MX" smtClean="0"/>
              <a:t>24/07/22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B7DC4-1836-4901-B419-5ABFBBCDE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3F362-F1ED-4811-A906-44E319917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21F5-6819-42B2-8961-EB29E3C69C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3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1806524"/>
            <a:ext cx="1086678" cy="5051476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8520CD-0980-2A4B-ADB0-BA34C13D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2" y="989916"/>
            <a:ext cx="3957157" cy="15254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171A45-0C2B-064B-875B-3926AF30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404" y="5092100"/>
            <a:ext cx="723900" cy="5835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134C269-1D13-EE4A-A587-CFC62130523B}"/>
              </a:ext>
            </a:extLst>
          </p:cNvPr>
          <p:cNvSpPr txBox="1"/>
          <p:nvPr/>
        </p:nvSpPr>
        <p:spPr>
          <a:xfrm>
            <a:off x="7235258" y="5306333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RENIECYT </a:t>
            </a: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2200092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6027C-8625-434B-B144-8906E7C7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98" y="926091"/>
            <a:ext cx="5521155" cy="165134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E0B9C8-1D8A-C346-AB0D-4AC538ADB209}"/>
              </a:ext>
            </a:extLst>
          </p:cNvPr>
          <p:cNvSpPr txBox="1"/>
          <p:nvPr/>
        </p:nvSpPr>
        <p:spPr>
          <a:xfrm>
            <a:off x="2925520" y="3656337"/>
            <a:ext cx="518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PROTOCOLO DE INVESTIGACIÓN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37C0721-05A2-EB4B-9B7B-6892254D926F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CE75CF7-267A-CA4B-92DE-57FE5946C880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C2804C-66B5-7A44-AFEE-CFECA9FBF973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200C86D-D3A4-5243-A81E-098F76BFA28C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8E114BC-D38A-6D48-8E03-6B8212DB61F6}"/>
              </a:ext>
            </a:extLst>
          </p:cNvPr>
          <p:cNvSpPr/>
          <p:nvPr/>
        </p:nvSpPr>
        <p:spPr>
          <a:xfrm>
            <a:off x="11104504" y="377100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7FC63B9-FD37-B84F-83C6-82B032796900}"/>
              </a:ext>
            </a:extLst>
          </p:cNvPr>
          <p:cNvSpPr/>
          <p:nvPr/>
        </p:nvSpPr>
        <p:spPr>
          <a:xfrm>
            <a:off x="7208364" y="377100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B3386AD-611C-F64D-B353-67CA53B62FF0}"/>
              </a:ext>
            </a:extLst>
          </p:cNvPr>
          <p:cNvSpPr/>
          <p:nvPr/>
        </p:nvSpPr>
        <p:spPr>
          <a:xfrm>
            <a:off x="7208364" y="14514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48FB136-045A-4246-B503-723C0A90411F}"/>
              </a:ext>
            </a:extLst>
          </p:cNvPr>
          <p:cNvSpPr/>
          <p:nvPr/>
        </p:nvSpPr>
        <p:spPr>
          <a:xfrm>
            <a:off x="-818" y="14514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17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-50800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MATRIZ DE CONGRUENCIA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B895A6B-505F-194C-97FC-DE852C27F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4"/>
          <a:stretch/>
        </p:blipFill>
        <p:spPr bwMode="auto">
          <a:xfrm>
            <a:off x="1647782" y="876539"/>
            <a:ext cx="6257135" cy="5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4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-50799"/>
            <a:ext cx="7649047" cy="74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MATRIZ METODOLÓGICA</a:t>
            </a:r>
          </a:p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UNA VARIABLE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B895A6B-505F-194C-97FC-DE852C27F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4"/>
          <a:stretch/>
        </p:blipFill>
        <p:spPr bwMode="auto">
          <a:xfrm>
            <a:off x="1647782" y="876539"/>
            <a:ext cx="6257135" cy="528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graphicFrame>
        <p:nvGraphicFramePr>
          <p:cNvPr id="22" name="7 Tabla">
            <a:extLst>
              <a:ext uri="{FF2B5EF4-FFF2-40B4-BE49-F238E27FC236}">
                <a16:creationId xmlns:a16="http://schemas.microsoft.com/office/drawing/2014/main" id="{F42750C9-EF0D-D24D-AFA3-31A50336D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885711"/>
              </p:ext>
            </p:extLst>
          </p:nvPr>
        </p:nvGraphicFramePr>
        <p:xfrm>
          <a:off x="1093327" y="1057054"/>
          <a:ext cx="10005346" cy="4458260"/>
        </p:xfrm>
        <a:graphic>
          <a:graphicData uri="http://schemas.openxmlformats.org/drawingml/2006/table">
            <a:tbl>
              <a:tblPr/>
              <a:tblGrid>
                <a:gridCol w="145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PARTE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MANUSCRITO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Estilo de escritura (presentación ordenada de ideas, fluidez en la expresión). Ortografía y gramática; Puntuación y sangrías.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Encabezados y subtítulos; Uso de mayúsculas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.Todas las referencias deberán estar insertas en el cuerpo del Protocolo. Documento 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Arial 12 / Interlineado 1 / Tamaño Carta / Márgenes 2.5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Título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que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relacione con alguna de las 3 líneas de investigación de la MAIDS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15-20 palabras máximo</a:t>
                      </a:r>
                      <a:endParaRPr lang="es-MX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6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RESUMEN/ 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ABSTRACT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(200 PALABRAS MÁXIMO)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Español e Inglés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Incluye: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LGAC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 la que contribuye; Marco Contextual;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Marco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Teórico y </a:t>
                      </a:r>
                      <a:r>
                        <a:rPr lang="es-MX" sz="14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Modelo propuesto de última generación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Planteamiento del Problema con Pregunta de Investigación; Objetivos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Hipótesis; Justificación sobre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qué resuelve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qué aporta a las Ciencias de la Administración;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Metodología que describa las técnicas matemáticas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Estadística Inferencial Multivariante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utilizar o el proceso de diseño propuesto a resolver la problemática;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esperados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Discusión de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los Resultados Esperados; 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Conclusiones. Debe existir Congruencia Título-Problema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Investigación-Conclusiones. Se debe caracterizar por ser: C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omprensible y Sencillo; Informativo, Preciso, Conciso; Palabras Clave.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INTRODUCCIÓN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Explicar por qué es importante la investigación o la propuesta de diseño, resaltando su contribución al campo de conocimiento así como de la práctica.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836107"/>
                  </a:ext>
                </a:extLst>
              </a:tr>
              <a:tr h="6601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MARCO CONTEXTUAL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Descripción de el estado de la cuestión o sujeto de estudio a nivel: mundial, internacional, México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ítulo 1">
            <a:extLst>
              <a:ext uri="{FF2B5EF4-FFF2-40B4-BE49-F238E27FC236}">
                <a16:creationId xmlns:a16="http://schemas.microsoft.com/office/drawing/2014/main" id="{D9CC69F7-E27A-1045-B205-21192FD8A222}"/>
              </a:ext>
            </a:extLst>
          </p:cNvPr>
          <p:cNvSpPr txBox="1">
            <a:spLocks/>
          </p:cNvSpPr>
          <p:nvPr/>
        </p:nvSpPr>
        <p:spPr>
          <a:xfrm>
            <a:off x="880044" y="14123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194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graphicFrame>
        <p:nvGraphicFramePr>
          <p:cNvPr id="15" name="3 Marcador de contenido">
            <a:extLst>
              <a:ext uri="{FF2B5EF4-FFF2-40B4-BE49-F238E27FC236}">
                <a16:creationId xmlns:a16="http://schemas.microsoft.com/office/drawing/2014/main" id="{45642830-09A3-E34F-BE9F-54D9B699B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867864"/>
              </p:ext>
            </p:extLst>
          </p:nvPr>
        </p:nvGraphicFramePr>
        <p:xfrm>
          <a:off x="838201" y="972788"/>
          <a:ext cx="10394092" cy="5012240"/>
        </p:xfrm>
        <a:graphic>
          <a:graphicData uri="http://schemas.openxmlformats.org/drawingml/2006/table">
            <a:tbl>
              <a:tblPr/>
              <a:tblGrid>
                <a:gridCol w="193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7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PARTE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0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MARCO TEÓRICO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Describir brevemente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cuál es el estado del arte del objeto de estudio; los modelos teóricos que se analizan y la relación con  su modelo conceptual propuesto, exponiendo factores, dimensiones, variables, indicadores a estudiar. </a:t>
                      </a:r>
                    </a:p>
                    <a:p>
                      <a:pPr algn="just" fontAlgn="ctr"/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Presentación de su Modelo Conceptual  General y Detallado </a:t>
                      </a:r>
                      <a:r>
                        <a:rPr lang="es-MX" sz="14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 ante </a:t>
                      </a:r>
                    </a:p>
                    <a:p>
                      <a:pPr algn="just" fontAlgn="ctr"/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Presentación de Matriz  Metodológica de las Variables a estudiar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PROBLEMA/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PREGUNTA DE INVESTIGACION/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OBJETIVOS/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HIPÓTESIS/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JUSTIFICACIÓN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Problema.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 párrafo de Breve y conciso de 10-15 líneas que cierre con la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Pregunta General de Investigación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sus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Preguntas Específicas.</a:t>
                      </a:r>
                    </a:p>
                    <a:p>
                      <a:pPr algn="just" fontAlgn="ctr"/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Planteamiento de Objetivo General y Objetivos Específicos.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Concretos,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específicos, medibles, alcanzables, relevantes, en tiempo,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congruentes al modelo conceptual</a:t>
                      </a:r>
                      <a:r>
                        <a:rPr lang="es-MX" sz="14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 ante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que apoyen a resolver la Pregunta General y Específicas de investigación.</a:t>
                      </a:r>
                    </a:p>
                    <a:p>
                      <a:pPr algn="just" fontAlgn="ctr"/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Hipótesis.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Que sean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congruentes y se deriven directamente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la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Metodología que describa las técnicas matemáticas  de Estadística Inferencial Multivariante a utilizar o el proceso de diseño propuesto a implementar</a:t>
                      </a:r>
                    </a:p>
                    <a:p>
                      <a:pPr marL="285750" indent="-285750" algn="just" fontAlgn="ctr">
                        <a:buFontTx/>
                        <a:buChar char="-"/>
                      </a:pP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Presentación Gráfica de sus Hipótesis de Trabajo</a:t>
                      </a:r>
                    </a:p>
                    <a:p>
                      <a:pPr marL="285750" indent="-285750" algn="just" fontAlgn="ctr">
                        <a:buFontTx/>
                        <a:buChar char="-"/>
                      </a:pP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Presentación de Matriz Metodológica</a:t>
                      </a:r>
                    </a:p>
                    <a:p>
                      <a:pPr marL="285750" indent="-285750" algn="just" fontAlgn="ctr">
                        <a:buFontTx/>
                        <a:buChar char="-"/>
                      </a:pP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Presentación de Matriz de Congruencia</a:t>
                      </a:r>
                    </a:p>
                    <a:p>
                      <a:pPr marL="285750" indent="-285750" algn="just" fontAlgn="ctr">
                        <a:buFontTx/>
                        <a:buChar char="-"/>
                      </a:pP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Presentación de proceso de diseño a implementar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2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METODOLOGÍA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ctr">
                        <a:buFontTx/>
                        <a:buChar char="-"/>
                      </a:pP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Describir brevemente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cómo será resuelto el problema de investigación, a partir de modelos existentes enfatizando el enfoque mixto, es decir, cualitativa y cuantitativamente el proceso de solución. Así también deberá justificar porqué dicho proceso es innovador en el alcance de las contribuciones al conocimiento y a la práctica.</a:t>
                      </a:r>
                      <a:endParaRPr lang="es-MX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930954"/>
                  </a:ext>
                </a:extLst>
              </a:tr>
            </a:tbl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AB81E20C-5516-C545-9E05-AE84A3D50A81}"/>
              </a:ext>
            </a:extLst>
          </p:cNvPr>
          <p:cNvSpPr txBox="1">
            <a:spLocks/>
          </p:cNvSpPr>
          <p:nvPr/>
        </p:nvSpPr>
        <p:spPr>
          <a:xfrm>
            <a:off x="880044" y="14123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689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C402E261-59C5-2F43-A97C-2AFB266EE7BD}"/>
              </a:ext>
            </a:extLst>
          </p:cNvPr>
          <p:cNvSpPr txBox="1">
            <a:spLocks/>
          </p:cNvSpPr>
          <p:nvPr/>
        </p:nvSpPr>
        <p:spPr>
          <a:xfrm>
            <a:off x="880044" y="14123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Investigación</a:t>
            </a:r>
          </a:p>
        </p:txBody>
      </p:sp>
      <p:graphicFrame>
        <p:nvGraphicFramePr>
          <p:cNvPr id="15" name="3 Marcador de contenido">
            <a:extLst>
              <a:ext uri="{FF2B5EF4-FFF2-40B4-BE49-F238E27FC236}">
                <a16:creationId xmlns:a16="http://schemas.microsoft.com/office/drawing/2014/main" id="{693EB2E7-ECFA-C24D-91D7-D5B015881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51600"/>
              </p:ext>
            </p:extLst>
          </p:nvPr>
        </p:nvGraphicFramePr>
        <p:xfrm>
          <a:off x="1271652" y="1025607"/>
          <a:ext cx="9833670" cy="4794960"/>
        </p:xfrm>
        <a:graphic>
          <a:graphicData uri="http://schemas.openxmlformats.org/drawingml/2006/table">
            <a:tbl>
              <a:tblPr/>
              <a:tblGrid>
                <a:gridCol w="160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3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PARTE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5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 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DISCUSIÓN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CONCLUSIONES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just" defTabSz="798513" fontAlgn="ctr">
                        <a:tabLst>
                          <a:tab pos="7532688" algn="l"/>
                        </a:tabLs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Debe presentar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Resultados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esperados previendo limitaciones propias del estudio pero enfatizando lo que sí es capaz de entregar para la explicación de su modelo conceptual ex ante.</a:t>
                      </a:r>
                    </a:p>
                    <a:p>
                      <a:pPr marL="87313" indent="0" algn="just" defTabSz="798513" fontAlgn="ctr">
                        <a:tabLst>
                          <a:tab pos="7532688" algn="l"/>
                        </a:tabLs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Como la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Discusión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parte  de resultados esperados y con argumentos basados en su marco teórico y metodología empleada, deberá mostrar congruencia en la explicación de su modelo conceptual ex ante, en tiempo modo indicativo condicional; hace disertación de las implicaciones de la investigación con respecto a la(s) hipótesis original(es); examina, califica los resultados y/o extrae inferencias de los mismos; enfatiza cualesquiera consecuencias teóricas de los resultados. Exponer las aportaciones en el campo del conocimiento o estado del arte (</a:t>
                      </a:r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scientia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y la práctica en el sujeto de </a:t>
                      </a: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estudio o estado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la cuestión (</a:t>
                      </a:r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praxis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87313" indent="0" algn="just" defTabSz="798513" fontAlgn="ctr">
                        <a:tabLst>
                          <a:tab pos="7532688" algn="l"/>
                        </a:tabLs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Como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Conclusión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establecer cómo se respondieron las preguntas de la investigación; menciona si se cumplirán los objetivos de la investigación. Sugiere mejorías para la propia investigación o propone nuevas investigaciones </a:t>
                      </a:r>
                      <a:r>
                        <a:rPr lang="es-MX" sz="1400" dirty="0"/>
                        <a:t>a </a:t>
                      </a:r>
                      <a:r>
                        <a:rPr lang="es-MX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partir de las limitaciones encontradas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Hacer en Diagrama de Gantt la representación de actividades principales con especificación de los entregables, asumiendo los meses restantes de estancia en el programa y tomando de referencia N+X, donde N es el mes de inicio del posgrado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MAIDS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BIBLIOGRAFÍA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Proporcionar al menos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referencias formato APA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Estas deberán provenir de Bases de Datos Académicas y/o de Investigación. Incluye portales de Internet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prestigio reconocido  tanto de Gobierno como  Privadas.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WIKI-No APÓCRIFAS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ANEXOS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Ayudan al lector a comprender, evaluar o replicar el estudio; ajustar a los lineamientos de presentación según su naturaleza (programa, mapas, figuras, tablas, gráficos o fotografías, instructivos o instrumentos, software).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5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graphicFrame>
        <p:nvGraphicFramePr>
          <p:cNvPr id="15" name="3 Marcador de contenido">
            <a:extLst>
              <a:ext uri="{FF2B5EF4-FFF2-40B4-BE49-F238E27FC236}">
                <a16:creationId xmlns:a16="http://schemas.microsoft.com/office/drawing/2014/main" id="{693EB2E7-ECFA-C24D-91D7-D5B015881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04212"/>
              </p:ext>
            </p:extLst>
          </p:nvPr>
        </p:nvGraphicFramePr>
        <p:xfrm>
          <a:off x="1179165" y="1199486"/>
          <a:ext cx="9833670" cy="4581600"/>
        </p:xfrm>
        <a:graphic>
          <a:graphicData uri="http://schemas.openxmlformats.org/drawingml/2006/table">
            <a:tbl>
              <a:tblPr/>
              <a:tblGrid>
                <a:gridCol w="160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PARTE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5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 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DISCUSIÓN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CONCLUSIONES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just" defTabSz="798513" fontAlgn="ctr">
                        <a:tabLst>
                          <a:tab pos="7532688" algn="l"/>
                        </a:tabLst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Debe presentar Resultados esperados previendo limitaciones propias del estudio pero enfatizando lo que sí es capaz de entregar para la explicación de su modelo conceptual ex ante.</a:t>
                      </a:r>
                    </a:p>
                    <a:p>
                      <a:pPr marL="87313" indent="0"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Como la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Discusión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parte  de resultados esperados y con argumentos basados en su marco teórico y metodología empleada, deberá mostrar congruencia en la explicación de su modelo conceptual ex ante, en tiempo modo indicativo condicional; hace disertación de las implicaciones de la investigación con respecto a la(s) hipótesis original(es); examina, califica los resultados y/o extrae inferencias de los mismos; enfatiza cualesquiera consecuencias teóricas de los resultados. Exponer las aportaciones en conocimiento (</a:t>
                      </a:r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scientia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y práctica (</a:t>
                      </a:r>
                      <a:r>
                        <a:rPr lang="es-MX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praxis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174625" indent="0"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Como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Conclusión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establecer cómo se respondieron las preguntas de la investigación; menciona si se cumplirán los objetivos de la investigación; Sugiere mejorías para la propia investigación o propone nuevas investigaciones.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Hacer en Diagrama de Gantt la representación de actividades principales con especificación de los entregables, asumiendo los meses restantes de estancia en el programa y tomando de referencia N+X, donde N es el mes de inicio del posgrado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MAIDS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BIBLIOGRAFÍA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Proporcionar al menos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referencias formato APA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Estas deberán provenir de Bases de Datos Académicas y/o de Investigación. Incluye portales de Internet 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 prestigio reconocido  tanto de Gobierno como  Privadas. 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WIKI-No APÓCRIFAS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ANEXOS</a:t>
                      </a:r>
                    </a:p>
                  </a:txBody>
                  <a:tcPr marL="6186" marR="6186" marT="61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Ayudan al lector a comprender, evaluar o replicar el estudio; ajustar a los lineamientos de presentación según su naturaleza (programa, mapas, figuras, tablas, gráficos o fotografías, instructivos o instrumentos, software).</a:t>
                      </a:r>
                    </a:p>
                  </a:txBody>
                  <a:tcPr marL="6186" marR="6186" marT="6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14123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7281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-35126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Modelo Conceptual ex ante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B441ECA-D8A5-E54B-8A94-0F1EEA74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508218"/>
            <a:ext cx="71056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71059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Modelo Conceptual ex ante</a:t>
            </a:r>
          </a:p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detallado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F29A902-8498-2345-BEF5-F872191F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24" y="870547"/>
            <a:ext cx="4547287" cy="52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0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HIPÓTESIS DE TRABAJO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488BA4E-2C2F-6043-B76D-F2CCAB0E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1" y="819205"/>
            <a:ext cx="5624723" cy="52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EE992FA-2C6F-4E67-AAD0-7E6F54822DE8}"/>
              </a:ext>
            </a:extLst>
          </p:cNvPr>
          <p:cNvSpPr/>
          <p:nvPr/>
        </p:nvSpPr>
        <p:spPr>
          <a:xfrm>
            <a:off x="11105322" y="6490302"/>
            <a:ext cx="1086678" cy="367698"/>
          </a:xfrm>
          <a:prstGeom prst="rect">
            <a:avLst/>
          </a:prstGeom>
          <a:solidFill>
            <a:srgbClr val="D696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3202BB0-882D-4C35-9ACC-86C373C76AB1}"/>
              </a:ext>
            </a:extLst>
          </p:cNvPr>
          <p:cNvSpPr/>
          <p:nvPr/>
        </p:nvSpPr>
        <p:spPr>
          <a:xfrm>
            <a:off x="7209182" y="6490302"/>
            <a:ext cx="3896140" cy="367698"/>
          </a:xfrm>
          <a:prstGeom prst="rect">
            <a:avLst/>
          </a:prstGeom>
          <a:solidFill>
            <a:srgbClr val="B800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C82BD2-CF46-4F61-9ABD-C26B5677EC6C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005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FFE9084-A0D9-4E1F-AB54-1E448B717DA6}"/>
              </a:ext>
            </a:extLst>
          </p:cNvPr>
          <p:cNvSpPr/>
          <p:nvPr/>
        </p:nvSpPr>
        <p:spPr>
          <a:xfrm>
            <a:off x="0" y="6127716"/>
            <a:ext cx="7209182" cy="730284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6C328B-196A-4540-890A-7A7E0DD264E2}"/>
              </a:ext>
            </a:extLst>
          </p:cNvPr>
          <p:cNvSpPr/>
          <p:nvPr/>
        </p:nvSpPr>
        <p:spPr>
          <a:xfrm>
            <a:off x="7179250" y="-8716"/>
            <a:ext cx="346229" cy="819205"/>
          </a:xfrm>
          <a:prstGeom prst="rect">
            <a:avLst/>
          </a:prstGeom>
          <a:solidFill>
            <a:srgbClr val="97134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4D9090A-34A6-480B-9C57-B48E712C01D3}"/>
              </a:ext>
            </a:extLst>
          </p:cNvPr>
          <p:cNvSpPr/>
          <p:nvPr/>
        </p:nvSpPr>
        <p:spPr>
          <a:xfrm>
            <a:off x="0" y="2555"/>
            <a:ext cx="7209182" cy="807935"/>
          </a:xfrm>
          <a:prstGeom prst="rect">
            <a:avLst/>
          </a:prstGeom>
          <a:solidFill>
            <a:srgbClr val="0035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62A3796-83E2-9143-9403-CE2AB678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61"/>
            <a:ext cx="2199952" cy="848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DD80E02-4797-B44C-8910-237337F3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7" y="32780"/>
            <a:ext cx="3069445" cy="91805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74D77E5-F260-584C-AB9D-C1ECEECE60F1}"/>
              </a:ext>
            </a:extLst>
          </p:cNvPr>
          <p:cNvSpPr txBox="1">
            <a:spLocks/>
          </p:cNvSpPr>
          <p:nvPr/>
        </p:nvSpPr>
        <p:spPr>
          <a:xfrm>
            <a:off x="880044" y="0"/>
            <a:ext cx="7649047" cy="6836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METODOLOGIA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81A3AB1-87E1-7D42-9DE5-F57C1276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16" y="849232"/>
            <a:ext cx="4855933" cy="59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1139</Words>
  <Application>Microsoft Macintosh PowerPoint</Application>
  <PresentationFormat>Panorámica</PresentationFormat>
  <Paragraphs>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Hewllet-Packard</dc:creator>
  <cp:lastModifiedBy>Juan Mejia Trejo</cp:lastModifiedBy>
  <cp:revision>148</cp:revision>
  <dcterms:modified xsi:type="dcterms:W3CDTF">2022-07-25T02:03:37Z</dcterms:modified>
</cp:coreProperties>
</file>